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5" r:id="rId5"/>
    <p:sldId id="258" r:id="rId6"/>
    <p:sldId id="259" r:id="rId7"/>
    <p:sldId id="260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44117-CA69-4C2A-8B03-76ADCC755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03C406-D43F-405D-B8F8-A2675601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CCB10C9-0AC6-474F-B785-5EEE1E3B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4AF370-D69B-4359-A9DA-9F20B780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463C44-15AD-42AC-AD0A-41D59788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11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9FEF7-3F29-41DE-8587-713156AA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8F132CC8-3CD4-432F-BD6F-0FE1467A6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BDE561E-BD89-4479-A919-4E1DBD06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5A5EB1-6130-4BBE-BEF7-2F1A43E2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3F01B9-507C-436C-AF05-E33C72DC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7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C08C5E2-5815-4B79-B919-A0200ABF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2F6830C5-1F6A-4FB2-BEEF-66C140AB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E90A8C-79F3-4915-8AD3-AAAE7433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6CF2CA8-0F1F-4EAD-92F9-BD7F4C69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6C5AB2-A029-43ED-B84A-9436028E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883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7A1FC-8344-42BC-91BA-CE9B8DD6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B8ED0C-3241-49A2-A173-DFEC2F6F7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05D914B-292A-4149-8C85-E98699F3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98A0C09-952D-45F8-A3D3-6EA32E9B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54B2ADF-0C12-41C6-A37B-51D400C4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73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A2AC8-B8B3-468C-AD6A-3A91E2F8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78D93EA-1243-443C-B82A-45F123EE1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23B7DCC-1F3E-4360-BFE8-D095CE1F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2A9ED83-F500-4BAB-9859-F54F9DB4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D0D9DC-BBDF-49B1-A4DD-75A4D531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21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D51FD-B274-4D25-925D-5132416E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262544-8575-4337-8F3E-A528F7DB8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5A25AF4-1AE8-40B7-940E-53A20BEED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91EC125-90C6-4EC6-A6D7-0002EA14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A96C328-981A-419C-980F-1BA73AE7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755831E-9F4B-42BF-B24C-5AEB7B60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696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9EA0E-44B8-4053-9B07-13981AD5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0D2613A-3D31-4912-B276-081D0193A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582EF04-AFE9-4A84-A772-A3B26FCDA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DD59D990-B92A-4D82-B24E-A0E456A46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5CB6E67-A4CD-4E1F-8CA2-437FE7B8F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D19771D-8D4D-4EFF-8E80-1AADE4FF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265E46C-C1CA-419D-BCAD-E7769C85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8D5B55-EC00-43FB-8BBC-37B79731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455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67BE5-BF02-4F8C-A9A8-B0C64385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10AC84B-CBCB-44DF-B5FA-B9C5A37D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A5FC7B1-61C8-496A-A0FD-6C5AF683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1A3A732-BCF2-4B90-AFBD-8DA61410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097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08D3FA6-2D54-4DBB-8FA8-B384592A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83C3925-06F9-4713-BAF9-2C199479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D4247FC-BA92-4F4D-A1E1-529A3E15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88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E20A3-1624-4055-BB5F-7039A896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D51F54-8383-43F0-9FA9-FD52898D5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49F2179-70CC-4162-9F36-00567590A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576974A-0F02-4222-92B2-2D7561FD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466DFF9-2E09-4A99-A03D-6E0C69FD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0ADEFD2-A9FB-4203-88D6-48549817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240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2FD36-74C6-4485-ADDF-E56E401C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26354E8-65E3-4761-B380-DDA9FB69D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8C05CE0-9659-41BE-90F5-E733B96D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7EEC64-A1DB-4847-8F4A-272FFE45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04992FF-3E83-42F2-AD14-42FA4B68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86B758B-B43F-45F2-91EF-366FFB89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093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509A1AF-5C52-4A59-AB28-CD66A67C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AFFCC2A-045A-4B5E-A665-95426C37C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7879EC8-4A76-4A29-9366-87D972429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FA2F0-3314-47EF-9C11-9AE7A72634A3}" type="datetimeFigureOut">
              <a:rPr lang="sk-SK" smtClean="0"/>
              <a:t>18.10.2017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D0FC54-E270-417B-B3C3-0307DB18D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2482BCF-21E8-4F8A-9A9D-28115394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9D43-C46B-4DDE-9305-21BF3C16F9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465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trom, stôl, trávnik, budova&#10;&#10;Popis vygenerovaný s veľmi vysokou spoľahlivosťou">
            <a:extLst>
              <a:ext uri="{FF2B5EF4-FFF2-40B4-BE49-F238E27FC236}">
                <a16:creationId xmlns:a16="http://schemas.microsoft.com/office/drawing/2014/main" id="{C552D2FE-DE36-406C-97F7-BEA9DFA8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310"/>
          <a:stretch/>
        </p:blipFill>
        <p:spPr>
          <a:xfrm>
            <a:off x="6095998" y="484632"/>
            <a:ext cx="5611370" cy="2855423"/>
          </a:xfrm>
          <a:prstGeom prst="rect">
            <a:avLst/>
          </a:prstGeom>
        </p:spPr>
      </p:pic>
      <p:pic>
        <p:nvPicPr>
          <p:cNvPr id="7" name="Obrázok 6" descr="Obrázok, na ktorom je budova, vonkajšie, obloha, cesta&#10;&#10;Popis vygenerovaný s veľmi vysokou spoľahlivosťou">
            <a:extLst>
              <a:ext uri="{FF2B5EF4-FFF2-40B4-BE49-F238E27FC236}">
                <a16:creationId xmlns:a16="http://schemas.microsoft.com/office/drawing/2014/main" id="{9B220623-196A-4757-985D-62A056C03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18578" b="-3"/>
          <a:stretch/>
        </p:blipFill>
        <p:spPr>
          <a:xfrm>
            <a:off x="8982116" y="3500926"/>
            <a:ext cx="2725252" cy="2855424"/>
          </a:xfrm>
          <a:prstGeom prst="rect">
            <a:avLst/>
          </a:prstGeom>
        </p:spPr>
      </p:pic>
      <p:pic>
        <p:nvPicPr>
          <p:cNvPr id="9" name="Obrázok 8" descr="Obrázok, na ktorom je budova, strom&#10;&#10;Popis vygenerovaný s vysokou spoľahlivosťou">
            <a:extLst>
              <a:ext uri="{FF2B5EF4-FFF2-40B4-BE49-F238E27FC236}">
                <a16:creationId xmlns:a16="http://schemas.microsoft.com/office/drawing/2014/main" id="{B8CD50A6-2F00-4D8F-A33B-DCCF9C64B7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15035" b="-1"/>
          <a:stretch/>
        </p:blipFill>
        <p:spPr>
          <a:xfrm>
            <a:off x="6095998" y="3500925"/>
            <a:ext cx="2725251" cy="2855424"/>
          </a:xfrm>
          <a:prstGeom prst="rect">
            <a:avLst/>
          </a:prstGeom>
        </p:spPr>
      </p:pic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BC1A4751-FF9C-4B1E-9AA0-74CCAD5F519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8139" y="4003046"/>
            <a:ext cx="39319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7D541FA-A4A5-46A0-9154-561955419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484632"/>
            <a:ext cx="5194748" cy="3437981"/>
          </a:xfrm>
        </p:spPr>
        <p:txBody>
          <a:bodyPr>
            <a:normAutofit/>
          </a:bodyPr>
          <a:lstStyle/>
          <a:p>
            <a:r>
              <a:rPr lang="sk-SK" sz="5600"/>
              <a:t>Exkurzia v Rakúsku </a:t>
            </a:r>
            <a:br>
              <a:rPr lang="sk-SK" sz="5600"/>
            </a:br>
            <a:r>
              <a:rPr lang="sk-SK" sz="5600"/>
              <a:t>(SCHLOSS HOF, NIEDERWEIDEN)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995B7-91BF-437D-90FD-51411D855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4087207"/>
            <a:ext cx="5194748" cy="2269142"/>
          </a:xfrm>
        </p:spPr>
        <p:txBody>
          <a:bodyPr>
            <a:normAutofit/>
          </a:bodyPr>
          <a:lstStyle/>
          <a:p>
            <a:r>
              <a:rPr lang="sk-SK" dirty="0"/>
              <a:t>SEMINÁR Z DEJEPISU </a:t>
            </a:r>
          </a:p>
          <a:p>
            <a:r>
              <a:rPr lang="sk-SK" dirty="0"/>
              <a:t>III./IV. ROČNÍK</a:t>
            </a:r>
          </a:p>
          <a:p>
            <a:r>
              <a:rPr lang="sk-SK" dirty="0"/>
              <a:t>GYMNÁZIUM </a:t>
            </a:r>
            <a:r>
              <a:rPr lang="sk-SK" dirty="0" smtClean="0"/>
              <a:t>GOLIANOVA</a:t>
            </a:r>
          </a:p>
          <a:p>
            <a:r>
              <a:rPr lang="sk-SK" dirty="0" smtClean="0"/>
              <a:t>10. </a:t>
            </a:r>
            <a:r>
              <a:rPr lang="sk-SK" dirty="0"/>
              <a:t>o</a:t>
            </a:r>
            <a:r>
              <a:rPr lang="sk-SK" dirty="0" smtClean="0"/>
              <a:t>któber 2017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069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Zástupný objekt pre obsah 4" descr="Obrázok, na ktorom je podlaha, osoba, muž, vnútri&#10;&#10;Popis vygenerovaný s veľmi vysokou spoľahlivosťou">
            <a:extLst>
              <a:ext uri="{FF2B5EF4-FFF2-40B4-BE49-F238E27FC236}">
                <a16:creationId xmlns:a16="http://schemas.microsoft.com/office/drawing/2014/main" id="{AED29985-1F46-4AC6-A45C-D01B3A93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6141722" y="321732"/>
            <a:ext cx="5728547" cy="6214533"/>
          </a:xfrm>
          <a:prstGeom prst="rect">
            <a:avLst/>
          </a:prstGeom>
        </p:spPr>
      </p:pic>
      <p:pic>
        <p:nvPicPr>
          <p:cNvPr id="7" name="Obrázok 6" descr="Obrázok, na ktorom je budova, osoba, stena, zem&#10;&#10;Popis vygenerovaný s veľmi vysokou spoľahlivosťou">
            <a:extLst>
              <a:ext uri="{FF2B5EF4-FFF2-40B4-BE49-F238E27FC236}">
                <a16:creationId xmlns:a16="http://schemas.microsoft.com/office/drawing/2014/main" id="{25860EEC-1BBD-4A0E-90DB-22A35B879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-3" b="-3"/>
          <a:stretch/>
        </p:blipFill>
        <p:spPr>
          <a:xfrm>
            <a:off x="321731" y="321732"/>
            <a:ext cx="5728548" cy="3079194"/>
          </a:xfrm>
          <a:prstGeom prst="rect">
            <a:avLst/>
          </a:prstGeom>
        </p:spPr>
      </p:pic>
      <p:pic>
        <p:nvPicPr>
          <p:cNvPr id="11" name="Obrázok 10" descr="Obrázok, na ktorom je vonkajšie, obloha, budova, ľudia&#10;&#10;Popis vygenerovaný s veľmi vysokou spoľahlivosťou">
            <a:extLst>
              <a:ext uri="{FF2B5EF4-FFF2-40B4-BE49-F238E27FC236}">
                <a16:creationId xmlns:a16="http://schemas.microsoft.com/office/drawing/2014/main" id="{6DCCB66A-20F2-4F87-8E04-457832130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 r="-3" b="289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Obrázok 6" descr="Obrázok, na ktorom je budova, osoba, stena, vonkajšie&#10;&#10;Popis vygenerovaný s veľmi vysokou spoľahlivosťou">
            <a:extLst>
              <a:ext uri="{FF2B5EF4-FFF2-40B4-BE49-F238E27FC236}">
                <a16:creationId xmlns:a16="http://schemas.microsoft.com/office/drawing/2014/main" id="{879989D8-018B-407E-B76A-64335B84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-2" b="-2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  <p:pic>
        <p:nvPicPr>
          <p:cNvPr id="9" name="Obrázok 8" descr="Obrázok, na ktorom je zviera, plot, drôt, krava&#10;&#10;Popis vygenerovaný s veľmi vysokou spoľahlivosťou">
            <a:extLst>
              <a:ext uri="{FF2B5EF4-FFF2-40B4-BE49-F238E27FC236}">
                <a16:creationId xmlns:a16="http://schemas.microsoft.com/office/drawing/2014/main" id="{714450CE-4A00-47D5-906C-343232E4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410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5" name="Zástupný objekt pre obsah 4" descr="Obrázok, na ktorom je vnútri, podlaha, stôl, stena&#10;&#10;Popis vygenerovaný s veľmi vysokou spoľahlivosťou">
            <a:extLst>
              <a:ext uri="{FF2B5EF4-FFF2-40B4-BE49-F238E27FC236}">
                <a16:creationId xmlns:a16="http://schemas.microsoft.com/office/drawing/2014/main" id="{1E5F8889-B672-4A24-B837-2C0C8B9EE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45491" b="-1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A18C35B-352F-43CC-BCDB-6A53D05C3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4" r="-1" b="18423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B2AF202-99CD-4D7D-B75F-9C9E5FCB35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A85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0293F-4714-4ED3-9B3D-2009BAD305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806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DAB602-A0DB-4325-8907-4F988F9110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>
            <a:solidFill>
              <a:srgbClr val="806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vnútri, podlaha, stena, oblečenie&#10;&#10;Popis vygenerovaný s veľmi vysokou spoľahlivosťou">
            <a:extLst>
              <a:ext uri="{FF2B5EF4-FFF2-40B4-BE49-F238E27FC236}">
                <a16:creationId xmlns:a16="http://schemas.microsoft.com/office/drawing/2014/main" id="{DFA15331-BA49-4F95-AF17-DF3FC13F6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r="1" b="1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29F8D37-7006-4DA2-A0AF-62866DF49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3" r="21305" b="-3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F7E60D-484C-4D56-B492-4736BAF8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sk-SK" sz="4000"/>
              <a:t>4 MIMORIADNE JUBILEJNÉ VÝSTAVY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F58CB2-54C7-4487-B5EB-27F4E8CF0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6183"/>
            <a:ext cx="4981734" cy="4060780"/>
          </a:xfrm>
        </p:spPr>
        <p:txBody>
          <a:bodyPr>
            <a:normAutofit/>
          </a:bodyPr>
          <a:lstStyle/>
          <a:p>
            <a:pPr>
              <a:buClr>
                <a:srgbClr val="806D50"/>
              </a:buClr>
            </a:pPr>
            <a:r>
              <a:rPr lang="sk-SK" sz="2000" dirty="0"/>
              <a:t>Organizátor: </a:t>
            </a:r>
            <a:r>
              <a:rPr lang="de-DE" sz="2000" dirty="0"/>
              <a:t> </a:t>
            </a:r>
            <a:r>
              <a:rPr lang="de-DE" sz="2000" dirty="0" err="1"/>
              <a:t>Schloß</a:t>
            </a:r>
            <a:r>
              <a:rPr lang="de-DE" sz="2000" dirty="0"/>
              <a:t> Schönbrunn Kultur- und </a:t>
            </a:r>
            <a:r>
              <a:rPr lang="de-DE" sz="2000" dirty="0" err="1"/>
              <a:t>Betriebsges</a:t>
            </a:r>
            <a:r>
              <a:rPr lang="de-DE" sz="2000" dirty="0"/>
              <a:t>. m. b. H. </a:t>
            </a:r>
            <a:endParaRPr lang="sk-SK" sz="2000" dirty="0"/>
          </a:p>
          <a:p>
            <a:pPr>
              <a:buClr>
                <a:srgbClr val="806D50"/>
              </a:buClr>
            </a:pPr>
            <a:r>
              <a:rPr lang="sk-SK" sz="2000" dirty="0"/>
              <a:t>300. výročie narodenia Márie Terézie</a:t>
            </a:r>
          </a:p>
          <a:p>
            <a:pPr>
              <a:buClr>
                <a:srgbClr val="806D50"/>
              </a:buClr>
            </a:pPr>
            <a:r>
              <a:rPr lang="sk-SK" sz="2000" dirty="0"/>
              <a:t>Zámok </a:t>
            </a:r>
            <a:r>
              <a:rPr lang="sk-SK" sz="2000" dirty="0" err="1"/>
              <a:t>Schloss</a:t>
            </a:r>
            <a:r>
              <a:rPr lang="sk-SK" sz="2000" dirty="0"/>
              <a:t> </a:t>
            </a:r>
            <a:r>
              <a:rPr lang="sk-SK" sz="2000" dirty="0" err="1"/>
              <a:t>Hof</a:t>
            </a:r>
            <a:r>
              <a:rPr lang="sk-SK" sz="2000" dirty="0"/>
              <a:t> „Spojenci a nepriatelia“</a:t>
            </a:r>
          </a:p>
          <a:p>
            <a:pPr>
              <a:buClr>
                <a:srgbClr val="806D50"/>
              </a:buClr>
            </a:pPr>
            <a:r>
              <a:rPr lang="sk-SK" sz="2000" dirty="0"/>
              <a:t>Zámok </a:t>
            </a:r>
            <a:r>
              <a:rPr lang="sk-SK" sz="2000" dirty="0" err="1"/>
              <a:t>Niederweiden</a:t>
            </a:r>
            <a:r>
              <a:rPr lang="sk-SK" sz="2000" dirty="0"/>
              <a:t> „Modernizácia a reformy“</a:t>
            </a:r>
          </a:p>
          <a:p>
            <a:pPr>
              <a:buClr>
                <a:srgbClr val="806D50"/>
              </a:buClr>
            </a:pPr>
            <a:r>
              <a:rPr lang="sk-SK" sz="2000" dirty="0" err="1"/>
              <a:t>Kaiserliche</a:t>
            </a:r>
            <a:r>
              <a:rPr lang="sk-SK" sz="2000" dirty="0"/>
              <a:t> </a:t>
            </a:r>
            <a:r>
              <a:rPr lang="sk-SK" sz="2000" dirty="0" err="1"/>
              <a:t>Wagenburg</a:t>
            </a:r>
            <a:r>
              <a:rPr lang="sk-SK" sz="2000" dirty="0"/>
              <a:t> </a:t>
            </a:r>
            <a:r>
              <a:rPr lang="sk-SK" sz="2000" dirty="0" err="1"/>
              <a:t>Wien</a:t>
            </a:r>
            <a:r>
              <a:rPr lang="sk-SK" sz="2000" dirty="0"/>
              <a:t> (Múzeum cisárskych kočov) „Ženská sila a životný elán“</a:t>
            </a:r>
          </a:p>
          <a:p>
            <a:pPr>
              <a:buClr>
                <a:srgbClr val="806D50"/>
              </a:buClr>
            </a:pPr>
            <a:r>
              <a:rPr lang="sk-SK" sz="2000" dirty="0" err="1"/>
              <a:t>Hofmobiliendepot</a:t>
            </a:r>
            <a:r>
              <a:rPr lang="sk-SK" sz="2000" dirty="0"/>
              <a:t> (Múzeum nábytku) „Rodina a dedičstvo“</a:t>
            </a:r>
          </a:p>
        </p:txBody>
      </p:sp>
    </p:spTree>
    <p:extLst>
      <p:ext uri="{BB962C8B-B14F-4D97-AF65-F5344CB8AC3E}">
        <p14:creationId xmlns:p14="http://schemas.microsoft.com/office/powerpoint/2010/main" val="398539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C8DC8C-9A80-468B-8049-3A60015FCF3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 descr="Obrázok, na ktorom je kniha, vnútri, fotografia, čierne&#10;&#10;Popis vygenerovaný s vysokou spoľahlivosťou">
            <a:extLst>
              <a:ext uri="{FF2B5EF4-FFF2-40B4-BE49-F238E27FC236}">
                <a16:creationId xmlns:a16="http://schemas.microsoft.com/office/drawing/2014/main" id="{7157E5D5-53E3-4E5C-ADD1-693F53289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1" b="3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5" name="Obrázok 4" descr="Obrázok, na ktorom je budova, vonkajšie, obloha, cesta&#10;&#10;Popis vygenerovaný s veľmi vysokou spoľahlivosťou">
            <a:extLst>
              <a:ext uri="{FF2B5EF4-FFF2-40B4-BE49-F238E27FC236}">
                <a16:creationId xmlns:a16="http://schemas.microsoft.com/office/drawing/2014/main" id="{CFFCCB7E-A4C0-4231-92D6-A08A37175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" r="-2" b="-2"/>
          <a:stretch/>
        </p:blipFill>
        <p:spPr>
          <a:xfrm>
            <a:off x="8776090" y="481264"/>
            <a:ext cx="2931277" cy="1857871"/>
          </a:xfrm>
          <a:prstGeom prst="rect">
            <a:avLst/>
          </a:prstGeom>
        </p:spPr>
      </p:pic>
      <p:pic>
        <p:nvPicPr>
          <p:cNvPr id="9" name="Obrázok 8" descr="Obrázok, na ktorom je budova, strom&#10;&#10;Popis vygenerovaný s vysokou spoľahlivosťou">
            <a:extLst>
              <a:ext uri="{FF2B5EF4-FFF2-40B4-BE49-F238E27FC236}">
                <a16:creationId xmlns:a16="http://schemas.microsoft.com/office/drawing/2014/main" id="{21003286-6583-4E18-B2BE-17BBB429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4166" b="4"/>
          <a:stretch/>
        </p:blipFill>
        <p:spPr>
          <a:xfrm>
            <a:off x="6109855" y="481264"/>
            <a:ext cx="2539943" cy="18578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0FD570-46D5-4915-9446-C8A349AC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sk-SK" sz="4000"/>
              <a:t>ZÁMOK NIEDERWEIDEN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BEA008-E778-4034-9D63-DCCBBCAE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851"/>
            <a:ext cx="4421777" cy="3991112"/>
          </a:xfrm>
        </p:spPr>
        <p:txBody>
          <a:bodyPr>
            <a:normAutofit/>
          </a:bodyPr>
          <a:lstStyle/>
          <a:p>
            <a:pPr>
              <a:buClr>
                <a:srgbClr val="716048"/>
              </a:buClr>
            </a:pPr>
            <a:r>
              <a:rPr lang="sk-SK" sz="2000" dirty="0"/>
              <a:t>Prvý majiteľ: gróf </a:t>
            </a:r>
            <a:r>
              <a:rPr lang="sk-SK" sz="2000"/>
              <a:t>Ernest Rudiger von Starhemberg </a:t>
            </a:r>
            <a:endParaRPr lang="sk-SK" sz="2000" dirty="0"/>
          </a:p>
          <a:p>
            <a:pPr>
              <a:buClr>
                <a:srgbClr val="716048"/>
              </a:buClr>
            </a:pPr>
            <a:r>
              <a:rPr lang="sk-SK" sz="2000" dirty="0"/>
              <a:t>Baroková stavba</a:t>
            </a:r>
          </a:p>
          <a:p>
            <a:pPr>
              <a:buClr>
                <a:srgbClr val="716048"/>
              </a:buClr>
            </a:pPr>
            <a:r>
              <a:rPr lang="sk-SK" sz="2000" dirty="0"/>
              <a:t>Poľovnícky zámoček</a:t>
            </a:r>
          </a:p>
          <a:p>
            <a:pPr>
              <a:buClr>
                <a:srgbClr val="716048"/>
              </a:buClr>
            </a:pPr>
            <a:endParaRPr lang="sk-SK" sz="2000" dirty="0"/>
          </a:p>
        </p:txBody>
      </p:sp>
      <p:pic>
        <p:nvPicPr>
          <p:cNvPr id="12" name="Obrázok 11" descr="Obrázok, na ktorom je osoba, stena, vnútri, strop&#10;&#10;Popis vygenerovaný s veľmi vysokou spoľahlivosťou">
            <a:extLst>
              <a:ext uri="{FF2B5EF4-FFF2-40B4-BE49-F238E27FC236}">
                <a16:creationId xmlns:a16="http://schemas.microsoft.com/office/drawing/2014/main" id="{CAE5ECE2-6C33-486A-B9AC-76B73F2BCF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01" y="2503727"/>
            <a:ext cx="5196097" cy="38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3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BEE692-38FF-45D5-BACD-3ED0107AB1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786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FFC0ABB7-3FF2-48CA-AF41-7C90BA14B7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text, kniha&#10;&#10;Popis vygenerovaný s veľmi vysokou spoľahlivosťou">
            <a:extLst>
              <a:ext uri="{FF2B5EF4-FFF2-40B4-BE49-F238E27FC236}">
                <a16:creationId xmlns:a16="http://schemas.microsoft.com/office/drawing/2014/main" id="{60AD371D-DD73-4B4C-86B8-22E80840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5" r="729" b="1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5" name="Obrázok 4" descr="Obrázok, na ktorom je vnútri, stena, stôl, podlaha&#10;&#10;Popis vygenerovaný s veľmi vysokou spoľahlivosťou">
            <a:extLst>
              <a:ext uri="{FF2B5EF4-FFF2-40B4-BE49-F238E27FC236}">
                <a16:creationId xmlns:a16="http://schemas.microsoft.com/office/drawing/2014/main" id="{CB24542A-16B6-409C-8FE9-D60700A9A7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" b="-3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6" name="Obrázok 5" descr="Obrázok, na ktorom je text, fotografia, kniha, pózujúci&#10;&#10;Popis vygenerovaný s veľmi vysokou spoľahlivosťou">
            <a:extLst>
              <a:ext uri="{FF2B5EF4-FFF2-40B4-BE49-F238E27FC236}">
                <a16:creationId xmlns:a16="http://schemas.microsoft.com/office/drawing/2014/main" id="{22D9A2DF-E79A-49D8-BFFE-13B337449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69" r="-3" b="7196"/>
          <a:stretch/>
        </p:blipFill>
        <p:spPr>
          <a:xfrm>
            <a:off x="5414728" y="827678"/>
            <a:ext cx="3603723" cy="19967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273CEF-AB0A-4CA5-9E84-86264180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sk-SK" sz="4000"/>
              <a:t>„MODERNIZÁCIA A REFORMY“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506F5BA-DBEE-4B1A-9A25-A61634288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pPr>
              <a:buClr>
                <a:srgbClr val="786545"/>
              </a:buClr>
            </a:pPr>
            <a:r>
              <a:rPr lang="sk-SK" sz="1800"/>
              <a:t>Mária Terézia potrebovala silnejší štát a k tomu jej pomohli rôzne reformy napr.: veľká štátna reforma, reforma vojska, reforma školstva,..</a:t>
            </a:r>
          </a:p>
          <a:p>
            <a:pPr>
              <a:buClr>
                <a:srgbClr val="786545"/>
              </a:buClr>
            </a:pPr>
            <a:r>
              <a:rPr lang="sk-SK" sz="1800"/>
              <a:t>Podporovala zakladanie škôl, univerzít, rozvoj medicíny,...</a:t>
            </a:r>
          </a:p>
          <a:p>
            <a:pPr>
              <a:buClr>
                <a:srgbClr val="786545"/>
              </a:buClr>
            </a:pPr>
            <a:r>
              <a:rPr lang="sk-SK" sz="1800"/>
              <a:t>Jej najvýznamnejší radcovia boli: Gróf Haugwitz, Kaunitz-Reitberg,...</a:t>
            </a:r>
          </a:p>
        </p:txBody>
      </p:sp>
    </p:spTree>
    <p:extLst>
      <p:ext uri="{BB962C8B-B14F-4D97-AF65-F5344CB8AC3E}">
        <p14:creationId xmlns:p14="http://schemas.microsoft.com/office/powerpoint/2010/main" val="403743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B2AF202-99CD-4D7D-B75F-9C9E5FCB35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B29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D0293F-4714-4ED3-9B3D-2009BAD305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794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EDAB602-A0DB-4325-8907-4F988F9110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>
            <a:solidFill>
              <a:srgbClr val="794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BB42B2C4-707D-4F84-95B5-059868C1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" r="3" b="3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65C34F6-D86E-4E4C-BBC5-94642351C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5" b="-7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B9E5F0-51D4-47FE-B4D5-70A0AD89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sk-SK" sz="4000"/>
              <a:t>ZÁMOK SCHLOSS HOF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1C1592-20C4-4768-BB10-562982FD4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1734" cy="4351338"/>
          </a:xfrm>
        </p:spPr>
        <p:txBody>
          <a:bodyPr>
            <a:normAutofit/>
          </a:bodyPr>
          <a:lstStyle/>
          <a:p>
            <a:pPr>
              <a:buClr>
                <a:srgbClr val="79463A"/>
              </a:buClr>
            </a:pPr>
            <a:r>
              <a:rPr lang="sk-SK" sz="2000" dirty="0"/>
              <a:t>Prvý majiteľ: princ Eugen </a:t>
            </a:r>
            <a:r>
              <a:rPr lang="sk-SK" sz="2000"/>
              <a:t>Savojský</a:t>
            </a:r>
            <a:r>
              <a:rPr lang="sk-SK" sz="2000" dirty="0"/>
              <a:t> </a:t>
            </a:r>
            <a:endParaRPr lang="sk-SK" sz="2000"/>
          </a:p>
          <a:p>
            <a:pPr>
              <a:buClr>
                <a:srgbClr val="79463A"/>
              </a:buClr>
            </a:pPr>
            <a:r>
              <a:rPr lang="sk-SK" sz="2000" dirty="0"/>
              <a:t>Najväčšia vidiecka rezistencia v Rakúsku</a:t>
            </a:r>
            <a:endParaRPr lang="sk-SK" sz="2000"/>
          </a:p>
          <a:p>
            <a:pPr>
              <a:buClr>
                <a:srgbClr val="79463A"/>
              </a:buClr>
            </a:pPr>
            <a:r>
              <a:rPr lang="sk-SK" sz="2000" dirty="0"/>
              <a:t>Útočisko panovníčky-vdovy Márie Terézie </a:t>
            </a:r>
            <a:endParaRPr lang="sk-SK" sz="2000"/>
          </a:p>
        </p:txBody>
      </p:sp>
      <p:pic>
        <p:nvPicPr>
          <p:cNvPr id="14" name="Obrázok 13" descr="Obrázok, na ktorom je budova, trávnik, vonkajšie, obloha&#10;&#10;Popis vygenerovaný s veľmi vysokou spoľahlivosťou">
            <a:extLst>
              <a:ext uri="{FF2B5EF4-FFF2-40B4-BE49-F238E27FC236}">
                <a16:creationId xmlns:a16="http://schemas.microsoft.com/office/drawing/2014/main" id="{66EC88FA-61DD-4F98-86AA-EA0A7A5632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60" y="3497931"/>
            <a:ext cx="3846299" cy="28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8C29D873-1945-4654-A367-D915DFB308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6190A0DD-293F-477F-AEDB-BD04B12273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 descr="Obrázok, na ktorom je stena, vnútri, ružové, osoba&#10;&#10;Popis vygenerovaný s veľmi vysokou spoľahlivosťou">
            <a:extLst>
              <a:ext uri="{FF2B5EF4-FFF2-40B4-BE49-F238E27FC236}">
                <a16:creationId xmlns:a16="http://schemas.microsoft.com/office/drawing/2014/main" id="{2FA25AA1-6C57-47A4-A545-285012C1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9" r="19631" b="1"/>
          <a:stretch/>
        </p:blipFill>
        <p:spPr>
          <a:xfrm>
            <a:off x="9571927" y="827679"/>
            <a:ext cx="1917733" cy="1996780"/>
          </a:xfrm>
          <a:prstGeom prst="rect">
            <a:avLst/>
          </a:prstGeom>
        </p:spPr>
      </p:pic>
      <p:pic>
        <p:nvPicPr>
          <p:cNvPr id="7" name="Obrázok 6" descr="Obrázok, na ktorom je vnútri, stôl, podlaha, stena&#10;&#10;Popis vygenerovaný s veľmi vysokou spoľahlivosťou">
            <a:extLst>
              <a:ext uri="{FF2B5EF4-FFF2-40B4-BE49-F238E27FC236}">
                <a16:creationId xmlns:a16="http://schemas.microsoft.com/office/drawing/2014/main" id="{1DF7A583-3069-4CDE-8705-854F7B26C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3" r="-2" b="8702"/>
          <a:stretch/>
        </p:blipFill>
        <p:spPr>
          <a:xfrm>
            <a:off x="5414729" y="2989903"/>
            <a:ext cx="6074932" cy="2922096"/>
          </a:xfrm>
          <a:prstGeom prst="rect">
            <a:avLst/>
          </a:prstGeom>
        </p:spPr>
      </p:pic>
      <p:pic>
        <p:nvPicPr>
          <p:cNvPr id="9" name="Obrázok 8" descr="Obrázok, na ktorom je vnútri, podlaha, stolička, stôl&#10;&#10;Popis vygenerovaný s veľmi vysokou spoľahlivosťou">
            <a:extLst>
              <a:ext uri="{FF2B5EF4-FFF2-40B4-BE49-F238E27FC236}">
                <a16:creationId xmlns:a16="http://schemas.microsoft.com/office/drawing/2014/main" id="{C2ECDB56-4EF6-43CE-83DF-673FAC691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7945" b="1"/>
          <a:stretch/>
        </p:blipFill>
        <p:spPr>
          <a:xfrm>
            <a:off x="5414728" y="827678"/>
            <a:ext cx="1917732" cy="1996780"/>
          </a:xfrm>
          <a:prstGeom prst="rect">
            <a:avLst/>
          </a:prstGeom>
        </p:spPr>
      </p:pic>
      <p:pic>
        <p:nvPicPr>
          <p:cNvPr id="10" name="Obrázok 9" descr="Obrázok, na ktorom je budova, stena, staré&#10;&#10;Popis vygenerovaný s vysokou spoľahlivosťou">
            <a:extLst>
              <a:ext uri="{FF2B5EF4-FFF2-40B4-BE49-F238E27FC236}">
                <a16:creationId xmlns:a16="http://schemas.microsoft.com/office/drawing/2014/main" id="{379C166C-2755-4929-890C-221E67BFB2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37" r="8457" b="-1"/>
          <a:stretch/>
        </p:blipFill>
        <p:spPr>
          <a:xfrm>
            <a:off x="7493327" y="829733"/>
            <a:ext cx="1917733" cy="19947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761CB1-95D2-4678-BC88-EA9667EA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sk-SK" sz="4000"/>
              <a:t>„SPOJENCI A NEPRIATELIA“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2755ED-2043-4569-96B9-F91B69BA6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r>
              <a:rPr lang="sk-SK" sz="1800" dirty="0"/>
              <a:t>Pragmatická sankcia (1713, cisár Karol VI.)mala zabezpečiť hladkú cestu k trónu pre Máriu Teréziu</a:t>
            </a:r>
          </a:p>
          <a:p>
            <a:r>
              <a:rPr lang="sk-SK" sz="1800" dirty="0"/>
              <a:t>Dlhé roky musela aj tak bojovať o </a:t>
            </a:r>
            <a:r>
              <a:rPr lang="sk-SK" sz="1800" dirty="0" smtClean="0"/>
              <a:t>celistvosť svojej monarchie</a:t>
            </a:r>
            <a:endParaRPr lang="sk-SK" sz="1800" dirty="0"/>
          </a:p>
          <a:p>
            <a:r>
              <a:rPr lang="sk-SK" sz="1800" dirty="0"/>
              <a:t>Dozvedeli sme sa tu o vojne o rakúske dedičstvo, o korunováciách Márie Terézie v Uhorsku a Čechách, o sedemročnej vojne, ... </a:t>
            </a:r>
          </a:p>
        </p:txBody>
      </p:sp>
    </p:spTree>
    <p:extLst>
      <p:ext uri="{BB962C8B-B14F-4D97-AF65-F5344CB8AC3E}">
        <p14:creationId xmlns:p14="http://schemas.microsoft.com/office/powerpoint/2010/main" val="147742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B2AF202-99CD-4D7D-B75F-9C9E5FCB35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777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D0293F-4714-4ED3-9B3D-2009BAD305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615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1">
            <a:extLst>
              <a:ext uri="{FF2B5EF4-FFF2-40B4-BE49-F238E27FC236}">
                <a16:creationId xmlns:a16="http://schemas.microsoft.com/office/drawing/2014/main" id="{0EDAB602-A0DB-4325-8907-4F988F9110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>
            <a:solidFill>
              <a:srgbClr val="6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ok 21" descr="Obrázok, na ktorom je vnútri, stena, miestnosť, budova&#10;&#10;Popis vygenerovaný s veľmi vysokou spoľahlivosťou">
            <a:extLst>
              <a:ext uri="{FF2B5EF4-FFF2-40B4-BE49-F238E27FC236}">
                <a16:creationId xmlns:a16="http://schemas.microsoft.com/office/drawing/2014/main" id="{B5C14C72-0B24-4FF7-B9AB-B6D456272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r="1" b="1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26" name="Zástupný objekt pre obsah 17" descr="Obrázok, na ktorom je vnútri, stena, podlaha, stôl&#10;&#10;Popis vygenerovaný s veľmi vysokou spoľahlivosťou">
            <a:extLst>
              <a:ext uri="{FF2B5EF4-FFF2-40B4-BE49-F238E27FC236}">
                <a16:creationId xmlns:a16="http://schemas.microsoft.com/office/drawing/2014/main" id="{07CAA1DB-D0C1-4F38-B50F-9B0842404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" r="-5" b="2261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F4E65DF-37DA-48E0-A9AF-933DE81C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" r="11922" b="-1"/>
          <a:stretch/>
        </p:blipFill>
        <p:spPr>
          <a:xfrm>
            <a:off x="8776091" y="481264"/>
            <a:ext cx="2212848" cy="185787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5DD1F262-D79A-460E-9A04-A1E86E2DF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73" r="15865" b="1"/>
          <a:stretch/>
        </p:blipFill>
        <p:spPr>
          <a:xfrm>
            <a:off x="6398651" y="3497931"/>
            <a:ext cx="2212848" cy="288915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660D89-117C-4546-9C41-89D090BD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sk-SK" sz="4000" dirty="0"/>
              <a:t>SALÓNY A KAPLNKA</a:t>
            </a:r>
            <a:endParaRPr lang="sk-SK" sz="400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838200" y="2168433"/>
            <a:ext cx="4883331" cy="4008529"/>
          </a:xfrm>
        </p:spPr>
        <p:txBody>
          <a:bodyPr>
            <a:normAutofit/>
          </a:bodyPr>
          <a:lstStyle/>
          <a:p>
            <a:pPr>
              <a:buClr>
                <a:srgbClr val="615441"/>
              </a:buClr>
            </a:pPr>
            <a:r>
              <a:rPr lang="sk-SK" sz="2000" dirty="0"/>
              <a:t>Kaplnka, ktorá bola v pôvodnom stave</a:t>
            </a:r>
          </a:p>
          <a:p>
            <a:pPr>
              <a:buClr>
                <a:srgbClr val="615441"/>
              </a:buClr>
            </a:pPr>
            <a:r>
              <a:rPr lang="sk-SK" sz="2000" dirty="0"/>
              <a:t>Kávový salón, spálňa Márie Terézie, herný salón, jedáleň,... </a:t>
            </a:r>
            <a:endParaRPr lang="en-US" sz="2000" dirty="0"/>
          </a:p>
        </p:txBody>
      </p:sp>
      <p:pic>
        <p:nvPicPr>
          <p:cNvPr id="34" name="Obrázok 33" descr="Obrázok, na ktorom je obloha, vonkajšie, trávnik, strom&#10;&#10;Popis vygenerovaný s veľmi vysokou spoľahlivosťou">
            <a:extLst>
              <a:ext uri="{FF2B5EF4-FFF2-40B4-BE49-F238E27FC236}">
                <a16:creationId xmlns:a16="http://schemas.microsoft.com/office/drawing/2014/main" id="{273FCB93-96BB-4153-9E01-304D30A48C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53" y="3497931"/>
            <a:ext cx="3852206" cy="28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Obrázok 6" descr="Obrázok, na ktorom je podlaha, vnútri, osoba, stena&#10;&#10;Popis vygenerovaný s veľmi vysokou spoľahlivosťou">
            <a:extLst>
              <a:ext uri="{FF2B5EF4-FFF2-40B4-BE49-F238E27FC236}">
                <a16:creationId xmlns:a16="http://schemas.microsoft.com/office/drawing/2014/main" id="{D144F03C-9C9E-45ED-819A-F67C88636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Zástupný objekt pre obsah 4" descr="Obrázok, na ktorom je osoba, stena, vnútri, stojaci&#10;&#10;Popis vygenerovaný s veľmi vysokou spoľahlivosťou">
            <a:extLst>
              <a:ext uri="{FF2B5EF4-FFF2-40B4-BE49-F238E27FC236}">
                <a16:creationId xmlns:a16="http://schemas.microsoft.com/office/drawing/2014/main" id="{BBFC9C78-BAEC-417C-AA09-678908CE5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9" name="Obrázok 8" descr="Obrázok, na ktorom je stena, osoba, vnútri, podlaha&#10;&#10;Popis vygenerovaný s veľmi vysokou spoľahlivosťou">
            <a:extLst>
              <a:ext uri="{FF2B5EF4-FFF2-40B4-BE49-F238E27FC236}">
                <a16:creationId xmlns:a16="http://schemas.microsoft.com/office/drawing/2014/main" id="{689B6773-1375-4D1F-A157-FAB3B5437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188E89-AF78-40F6-B787-E9BD9C6256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1C23F373-F33A-4487-AB13-7B751892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KORUNUJ SA SÁM </a:t>
            </a:r>
          </a:p>
        </p:txBody>
      </p:sp>
    </p:spTree>
    <p:extLst>
      <p:ext uri="{BB962C8B-B14F-4D97-AF65-F5344CB8AC3E}">
        <p14:creationId xmlns:p14="http://schemas.microsoft.com/office/powerpoint/2010/main" val="232491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D85B8-6037-4D8D-9CED-9BD83000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1470"/>
          </a:xfrm>
        </p:spPr>
        <p:txBody>
          <a:bodyPr>
            <a:normAutofit fontScale="90000"/>
          </a:bodyPr>
          <a:lstStyle/>
          <a:p>
            <a:r>
              <a:rPr lang="sk-SK" dirty="0"/>
              <a:t>Táto exkurzia vo mne zanechala veľmi hlboký dojem. Pani sprievodkyňa bola sčítaná a zahrnula nás množstvom nových poznatkov, ktoré nám môžu pomôcť aj pri maturitnej skúške. </a:t>
            </a:r>
            <a:r>
              <a:rPr lang="sk-SK" dirty="0" smtClean="0"/>
              <a:t>Obrazy </a:t>
            </a:r>
            <a:r>
              <a:rPr lang="sk-SK" dirty="0"/>
              <a:t>a predmety, okolo ktorých sme </a:t>
            </a:r>
            <a:r>
              <a:rPr lang="sk-SK" dirty="0" smtClean="0"/>
              <a:t>prechádzali, </a:t>
            </a:r>
            <a:r>
              <a:rPr lang="sk-SK" dirty="0"/>
              <a:t>ale aj </a:t>
            </a:r>
            <a:r>
              <a:rPr lang="sk-SK" dirty="0" smtClean="0"/>
              <a:t>priestory, ktorými sme prechádzali </a:t>
            </a:r>
            <a:r>
              <a:rPr lang="sk-SK" dirty="0"/>
              <a:t>doslova kričali „zapamätaj si ma!“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Ďakujeme  </a:t>
            </a:r>
            <a:r>
              <a:rPr lang="sk-SK" dirty="0" err="1" smtClean="0"/>
              <a:t>p.p</a:t>
            </a:r>
            <a:r>
              <a:rPr lang="sk-SK" dirty="0" smtClean="0"/>
              <a:t>. </a:t>
            </a:r>
            <a:r>
              <a:rPr lang="sk-SK" dirty="0" err="1"/>
              <a:t>Krištofičinovej</a:t>
            </a:r>
            <a:r>
              <a:rPr lang="sk-SK" dirty="0"/>
              <a:t> a Stankovej </a:t>
            </a:r>
            <a:r>
              <a:rPr lang="sk-SK" dirty="0" smtClean="0"/>
              <a:t>  </a:t>
            </a:r>
            <a:r>
              <a:rPr lang="sk-SK" dirty="0"/>
              <a:t>za </a:t>
            </a:r>
            <a:r>
              <a:rPr lang="sk-SK" dirty="0" smtClean="0"/>
              <a:t>poučne </a:t>
            </a:r>
            <a:r>
              <a:rPr lang="sk-SK" dirty="0"/>
              <a:t>strávený deň v príjemnom prostredí.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                                                           </a:t>
            </a:r>
            <a:r>
              <a:rPr lang="sk-SK" sz="2000" b="1" dirty="0"/>
              <a:t>D</a:t>
            </a:r>
            <a:r>
              <a:rPr lang="sk-SK" sz="2000" b="1" dirty="0" smtClean="0"/>
              <a:t>agmar Viskupová</a:t>
            </a:r>
            <a:endParaRPr lang="sk-SK" sz="6700" b="1" dirty="0"/>
          </a:p>
        </p:txBody>
      </p:sp>
    </p:spTree>
    <p:extLst>
      <p:ext uri="{BB962C8B-B14F-4D97-AF65-F5344CB8AC3E}">
        <p14:creationId xmlns:p14="http://schemas.microsoft.com/office/powerpoint/2010/main" val="4057341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295</Words>
  <Application>Microsoft Office PowerPoint</Application>
  <PresentationFormat>Širokouhlá</PresentationFormat>
  <Paragraphs>33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Motív balíka Office</vt:lpstr>
      <vt:lpstr>Exkurzia v Rakúsku  (SCHLOSS HOF, NIEDERWEIDEN)</vt:lpstr>
      <vt:lpstr>4 MIMORIADNE JUBILEJNÉ VÝSTAVY</vt:lpstr>
      <vt:lpstr>ZÁMOK NIEDERWEIDEN </vt:lpstr>
      <vt:lpstr>„MODERNIZÁCIA A REFORMY“</vt:lpstr>
      <vt:lpstr>ZÁMOK SCHLOSS HOF </vt:lpstr>
      <vt:lpstr>„SPOJENCI A NEPRIATELIA“</vt:lpstr>
      <vt:lpstr>SALÓNY A KAPLNKA</vt:lpstr>
      <vt:lpstr>KORUNUJ SA SÁM </vt:lpstr>
      <vt:lpstr>Táto exkurzia vo mne zanechala veľmi hlboký dojem. Pani sprievodkyňa bola sčítaná a zahrnula nás množstvom nových poznatkov, ktoré nám môžu pomôcť aj pri maturitnej skúške. Obrazy a predmety, okolo ktorých sme prechádzali, ale aj priestory, ktorými sme prechádzali doslova kričali „zapamätaj si ma!“  Ďakujeme  p.p. Krištofičinovej a Stankovej   za poučne strávený deň v príjemnom prostredí.                                                                  Dagmar Viskupová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Exkurzia v Rakúsku  (SCHLOSS HOF, NIEDERWEIDEN)</dc:title>
  <dc:creator>viskup marek</dc:creator>
  <cp:lastModifiedBy>KAB_DEJ</cp:lastModifiedBy>
  <cp:revision>15</cp:revision>
  <dcterms:created xsi:type="dcterms:W3CDTF">2017-10-11T18:01:09Z</dcterms:created>
  <dcterms:modified xsi:type="dcterms:W3CDTF">2017-10-18T09:27:43Z</dcterms:modified>
</cp:coreProperties>
</file>